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85" r:id="rId2"/>
    <p:sldId id="286" r:id="rId3"/>
    <p:sldId id="257" r:id="rId4"/>
    <p:sldId id="258" r:id="rId5"/>
    <p:sldId id="260" r:id="rId6"/>
    <p:sldId id="262" r:id="rId7"/>
    <p:sldId id="263" r:id="rId8"/>
    <p:sldId id="264" r:id="rId9"/>
    <p:sldId id="276" r:id="rId10"/>
    <p:sldId id="266" r:id="rId11"/>
    <p:sldId id="272" r:id="rId12"/>
    <p:sldId id="267" r:id="rId13"/>
    <p:sldId id="282" r:id="rId14"/>
    <p:sldId id="280" r:id="rId15"/>
    <p:sldId id="268" r:id="rId16"/>
    <p:sldId id="271" r:id="rId17"/>
    <p:sldId id="283" r:id="rId18"/>
    <p:sldId id="278" r:id="rId19"/>
    <p:sldId id="277" r:id="rId20"/>
    <p:sldId id="281" r:id="rId21"/>
    <p:sldId id="284"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6" d="100"/>
          <a:sy n="106" d="100"/>
        </p:scale>
        <p:origin x="-90"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B7B1BA-AF2D-4A3C-87B6-1D07C61F19B4}" type="datetimeFigureOut">
              <a:rPr lang="en-US" smtClean="0"/>
              <a:t>8/17/2012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F749FA-6AB6-40E0-B6DE-107ACAC3F270}" type="slidenum">
              <a:rPr lang="en-US" smtClean="0"/>
              <a:t>‹#›</a:t>
            </a:fld>
            <a:endParaRPr lang="en-US"/>
          </a:p>
        </p:txBody>
      </p:sp>
    </p:spTree>
    <p:extLst>
      <p:ext uri="{BB962C8B-B14F-4D97-AF65-F5344CB8AC3E}">
        <p14:creationId xmlns:p14="http://schemas.microsoft.com/office/powerpoint/2010/main" val="2235287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F749FA-6AB6-40E0-B6DE-107ACAC3F270}" type="slidenum">
              <a:rPr lang="en-US" smtClean="0"/>
              <a:t>1</a:t>
            </a:fld>
            <a:endParaRPr lang="en-US"/>
          </a:p>
        </p:txBody>
      </p:sp>
    </p:spTree>
    <p:extLst>
      <p:ext uri="{BB962C8B-B14F-4D97-AF65-F5344CB8AC3E}">
        <p14:creationId xmlns:p14="http://schemas.microsoft.com/office/powerpoint/2010/main" val="3546732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3FB4A50-4941-452A-9401-D1C0E19CF03B}" type="slidenum">
              <a:rPr lang="en-US" smtClean="0"/>
              <a:pPr>
                <a:defRPr/>
              </a:pPr>
              <a:t>10</a:t>
            </a:fld>
            <a:endParaRPr lang="en-US"/>
          </a:p>
        </p:txBody>
      </p:sp>
    </p:spTree>
    <p:extLst>
      <p:ext uri="{BB962C8B-B14F-4D97-AF65-F5344CB8AC3E}">
        <p14:creationId xmlns:p14="http://schemas.microsoft.com/office/powerpoint/2010/main" val="2921841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sz="1100" b="0" i="0" smtClean="0"/>
              <a:t>National Cancer Institute</a:t>
            </a:r>
            <a:endParaRPr lang="en-US" sz="1100" smtClean="0"/>
          </a:p>
          <a:p>
            <a:r>
              <a:rPr lang="en-US" sz="1200" smtClean="0"/>
              <a:t>Understanding Cancer and Related Topics  </a:t>
            </a:r>
          </a:p>
          <a:p>
            <a:r>
              <a:rPr lang="en-US" sz="1400" i="0" smtClean="0">
                <a:solidFill>
                  <a:srgbClr val="000000"/>
                </a:solidFill>
              </a:rPr>
              <a:t>Understanding Genome-Wide Profiling of Cancer</a:t>
            </a:r>
            <a:endParaRPr lang="en-US" sz="1200" b="0" i="0" smtClean="0"/>
          </a:p>
        </p:txBody>
      </p:sp>
      <p:sp>
        <p:nvSpPr>
          <p:cNvPr id="2457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sz="1200" smtClean="0">
                <a:latin typeface="Times" charset="0"/>
              </a:rPr>
              <a:t>NCI Web site: http://cancer.gov/cancertopics/understandingcancer</a:t>
            </a:r>
          </a:p>
        </p:txBody>
      </p:sp>
      <p:sp>
        <p:nvSpPr>
          <p:cNvPr id="2458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6A3474B3-6CCA-4F3A-AE3F-EBBB4C1C7521}" type="slidenum">
              <a:rPr lang="en-US" sz="1200">
                <a:latin typeface="Times" charset="0"/>
              </a:rPr>
              <a:pPr/>
              <a:t>11</a:t>
            </a:fld>
            <a:endParaRPr lang="en-US" sz="1200">
              <a:latin typeface="Times" charset="0"/>
            </a:endParaRPr>
          </a:p>
        </p:txBody>
      </p:sp>
      <p:sp>
        <p:nvSpPr>
          <p:cNvPr id="24581" name="Rectangle 2"/>
          <p:cNvSpPr>
            <a:spLocks noGrp="1" noRot="1" noChangeAspect="1" noChangeArrowheads="1" noTextEdit="1"/>
          </p:cNvSpPr>
          <p:nvPr>
            <p:ph type="sldImg"/>
          </p:nvPr>
        </p:nvSpPr>
        <p:spPr/>
      </p:sp>
      <p:sp>
        <p:nvSpPr>
          <p:cNvPr id="245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Times" charset="0"/>
                <a:ea typeface="ＭＳ Ｐゴシック" charset="-128"/>
              </a:rPr>
              <a:t>Genome-wide profiling refers to the collection of large-scale information about the sequence and expression of the genes in normal or tumor cells. Techniques include:</a:t>
            </a:r>
          </a:p>
          <a:p>
            <a:pPr eaLnBrk="1" hangingPunct="1"/>
            <a:r>
              <a:rPr lang="en-US" smtClean="0">
                <a:latin typeface="Times" charset="0"/>
                <a:ea typeface="ＭＳ Ｐゴシック" charset="-128"/>
              </a:rPr>
              <a:t>• </a:t>
            </a:r>
            <a:r>
              <a:rPr lang="en-US" i="1" smtClean="0">
                <a:latin typeface="Times" charset="0"/>
                <a:ea typeface="ＭＳ Ｐゴシック" charset="-128"/>
              </a:rPr>
              <a:t>Comparative Genomic Hybridization and Spectral Karyotyping</a:t>
            </a:r>
            <a:br>
              <a:rPr lang="en-US" i="1" smtClean="0">
                <a:latin typeface="Times" charset="0"/>
                <a:ea typeface="ＭＳ Ｐゴシック" charset="-128"/>
              </a:rPr>
            </a:br>
            <a:r>
              <a:rPr lang="en-US" smtClean="0">
                <a:latin typeface="Times" charset="0"/>
                <a:ea typeface="ＭＳ Ｐゴシック" charset="-128"/>
              </a:rPr>
              <a:t>looking at global changes in chromosome structure when cancer cells are compared to normal tissues from the same patient </a:t>
            </a:r>
          </a:p>
          <a:p>
            <a:pPr eaLnBrk="1" hangingPunct="1"/>
            <a:r>
              <a:rPr lang="en-US" smtClean="0">
                <a:latin typeface="Times" charset="0"/>
                <a:ea typeface="ＭＳ Ｐゴシック" charset="-128"/>
              </a:rPr>
              <a:t>• </a:t>
            </a:r>
            <a:r>
              <a:rPr lang="en-US" i="1" smtClean="0">
                <a:latin typeface="Times" charset="0"/>
                <a:ea typeface="ＭＳ Ｐゴシック" charset="-128"/>
              </a:rPr>
              <a:t>Polymorphism Analysis</a:t>
            </a:r>
            <a:r>
              <a:rPr lang="en-US" smtClean="0">
                <a:latin typeface="Times" charset="0"/>
                <a:ea typeface="ＭＳ Ｐゴシック" charset="-128"/>
              </a:rPr>
              <a:t/>
            </a:r>
            <a:br>
              <a:rPr lang="en-US" smtClean="0">
                <a:latin typeface="Times" charset="0"/>
                <a:ea typeface="ＭＳ Ｐゴシック" charset="-128"/>
              </a:rPr>
            </a:br>
            <a:r>
              <a:rPr lang="en-US" smtClean="0">
                <a:latin typeface="Times" charset="0"/>
                <a:ea typeface="ＭＳ Ｐゴシック" charset="-128"/>
              </a:rPr>
              <a:t>looking at sets of genetic variations called polymorphisms in individuals and in populations (These specific altered regions or sequences are spread across the entire genome.) </a:t>
            </a:r>
          </a:p>
          <a:p>
            <a:pPr eaLnBrk="1" hangingPunct="1"/>
            <a:r>
              <a:rPr lang="en-US" smtClean="0">
                <a:latin typeface="Times" charset="0"/>
                <a:ea typeface="ＭＳ Ｐゴシック" charset="-128"/>
              </a:rPr>
              <a:t>• </a:t>
            </a:r>
            <a:r>
              <a:rPr lang="en-US" i="1" smtClean="0">
                <a:latin typeface="Times" charset="0"/>
                <a:ea typeface="ＭＳ Ｐゴシック" charset="-128"/>
              </a:rPr>
              <a:t>Gene Expression Profiling</a:t>
            </a:r>
            <a:r>
              <a:rPr lang="en-US" smtClean="0">
                <a:latin typeface="Times" charset="0"/>
                <a:ea typeface="ＭＳ Ｐゴシック" charset="-128"/>
              </a:rPr>
              <a:t/>
            </a:r>
            <a:br>
              <a:rPr lang="en-US" smtClean="0">
                <a:latin typeface="Times" charset="0"/>
                <a:ea typeface="ＭＳ Ｐゴシック" charset="-128"/>
              </a:rPr>
            </a:br>
            <a:r>
              <a:rPr lang="en-US" smtClean="0">
                <a:latin typeface="Times" charset="0"/>
                <a:ea typeface="ＭＳ Ｐゴシック" charset="-128"/>
              </a:rPr>
              <a:t>capturing total gene activities, both increases and decreases, across a genome as patterns of gene expression</a:t>
            </a:r>
          </a:p>
          <a:p>
            <a:pPr eaLnBrk="1" hangingPunct="1"/>
            <a:r>
              <a:rPr lang="en-US" smtClean="0">
                <a:latin typeface="Times" charset="0"/>
                <a:ea typeface="ＭＳ Ｐゴシック" charset="-128"/>
              </a:rPr>
              <a:t>Most of these techniques use high-throughput technologies, which are automated systems that can perform rapid analysis of large numbers of samples in a short period of time. Genomic signatures or genomic profiles that are validated can be used to identify a specific tumor type in new tissue samples.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F749FA-6AB6-40E0-B6DE-107ACAC3F270}" type="slidenum">
              <a:rPr lang="en-US" smtClean="0"/>
              <a:t>12</a:t>
            </a:fld>
            <a:endParaRPr lang="en-US"/>
          </a:p>
        </p:txBody>
      </p:sp>
    </p:spTree>
    <p:extLst>
      <p:ext uri="{BB962C8B-B14F-4D97-AF65-F5344CB8AC3E}">
        <p14:creationId xmlns:p14="http://schemas.microsoft.com/office/powerpoint/2010/main" val="3766349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6239348-70DE-4EF2-82D3-DC41463E3FAB}" type="slidenum">
              <a:rPr lang="en-US" smtClean="0"/>
              <a:pPr>
                <a:defRPr/>
              </a:pPr>
              <a:t>13</a:t>
            </a:fld>
            <a:endParaRPr lang="en-US" dirty="0"/>
          </a:p>
        </p:txBody>
      </p:sp>
    </p:spTree>
    <p:extLst>
      <p:ext uri="{BB962C8B-B14F-4D97-AF65-F5344CB8AC3E}">
        <p14:creationId xmlns:p14="http://schemas.microsoft.com/office/powerpoint/2010/main" val="3005183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6239348-70DE-4EF2-82D3-DC41463E3FAB}" type="slidenum">
              <a:rPr lang="en-US" smtClean="0"/>
              <a:pPr>
                <a:defRPr/>
              </a:pPr>
              <a:t>14</a:t>
            </a:fld>
            <a:endParaRPr lang="en-US" dirty="0"/>
          </a:p>
        </p:txBody>
      </p:sp>
    </p:spTree>
    <p:extLst>
      <p:ext uri="{BB962C8B-B14F-4D97-AF65-F5344CB8AC3E}">
        <p14:creationId xmlns:p14="http://schemas.microsoft.com/office/powerpoint/2010/main" val="941531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F749FA-6AB6-40E0-B6DE-107ACAC3F270}" type="slidenum">
              <a:rPr lang="en-US" smtClean="0"/>
              <a:t>15</a:t>
            </a:fld>
            <a:endParaRPr lang="en-US"/>
          </a:p>
        </p:txBody>
      </p:sp>
    </p:spTree>
    <p:extLst>
      <p:ext uri="{BB962C8B-B14F-4D97-AF65-F5344CB8AC3E}">
        <p14:creationId xmlns:p14="http://schemas.microsoft.com/office/powerpoint/2010/main" val="836005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F749FA-6AB6-40E0-B6DE-107ACAC3F270}" type="slidenum">
              <a:rPr lang="en-US" smtClean="0"/>
              <a:t>16</a:t>
            </a:fld>
            <a:endParaRPr lang="en-US"/>
          </a:p>
        </p:txBody>
      </p:sp>
    </p:spTree>
    <p:extLst>
      <p:ext uri="{BB962C8B-B14F-4D97-AF65-F5344CB8AC3E}">
        <p14:creationId xmlns:p14="http://schemas.microsoft.com/office/powerpoint/2010/main" val="2966191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6239348-70DE-4EF2-82D3-DC41463E3FAB}" type="slidenum">
              <a:rPr lang="en-US" smtClean="0"/>
              <a:pPr>
                <a:defRPr/>
              </a:pPr>
              <a:t>17</a:t>
            </a:fld>
            <a:endParaRPr lang="en-US" dirty="0"/>
          </a:p>
        </p:txBody>
      </p:sp>
    </p:spTree>
    <p:extLst>
      <p:ext uri="{BB962C8B-B14F-4D97-AF65-F5344CB8AC3E}">
        <p14:creationId xmlns:p14="http://schemas.microsoft.com/office/powerpoint/2010/main" val="667748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F749FA-6AB6-40E0-B6DE-107ACAC3F270}" type="slidenum">
              <a:rPr lang="en-US" smtClean="0"/>
              <a:t>18</a:t>
            </a:fld>
            <a:endParaRPr lang="en-US"/>
          </a:p>
        </p:txBody>
      </p:sp>
    </p:spTree>
    <p:extLst>
      <p:ext uri="{BB962C8B-B14F-4D97-AF65-F5344CB8AC3E}">
        <p14:creationId xmlns:p14="http://schemas.microsoft.com/office/powerpoint/2010/main" val="3599467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3FB4A50-4941-452A-9401-D1C0E19CF03B}" type="slidenum">
              <a:rPr lang="en-US" smtClean="0"/>
              <a:pPr>
                <a:defRPr/>
              </a:pPr>
              <a:t>19</a:t>
            </a:fld>
            <a:endParaRPr lang="en-US"/>
          </a:p>
        </p:txBody>
      </p:sp>
    </p:spTree>
    <p:extLst>
      <p:ext uri="{BB962C8B-B14F-4D97-AF65-F5344CB8AC3E}">
        <p14:creationId xmlns:p14="http://schemas.microsoft.com/office/powerpoint/2010/main" val="3435607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F749FA-6AB6-40E0-B6DE-107ACAC3F270}" type="slidenum">
              <a:rPr lang="en-US" smtClean="0"/>
              <a:t>2</a:t>
            </a:fld>
            <a:endParaRPr lang="en-US"/>
          </a:p>
        </p:txBody>
      </p:sp>
    </p:spTree>
    <p:extLst>
      <p:ext uri="{BB962C8B-B14F-4D97-AF65-F5344CB8AC3E}">
        <p14:creationId xmlns:p14="http://schemas.microsoft.com/office/powerpoint/2010/main" val="3523134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6239348-70DE-4EF2-82D3-DC41463E3FAB}" type="slidenum">
              <a:rPr lang="en-US" smtClean="0"/>
              <a:pPr>
                <a:defRPr/>
              </a:pPr>
              <a:t>20</a:t>
            </a:fld>
            <a:endParaRPr lang="en-US" dirty="0"/>
          </a:p>
        </p:txBody>
      </p:sp>
    </p:spTree>
    <p:extLst>
      <p:ext uri="{BB962C8B-B14F-4D97-AF65-F5344CB8AC3E}">
        <p14:creationId xmlns:p14="http://schemas.microsoft.com/office/powerpoint/2010/main" val="1345413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F749FA-6AB6-40E0-B6DE-107ACAC3F270}" type="slidenum">
              <a:rPr lang="en-US" smtClean="0"/>
              <a:t>21</a:t>
            </a:fld>
            <a:endParaRPr lang="en-US"/>
          </a:p>
        </p:txBody>
      </p:sp>
    </p:spTree>
    <p:extLst>
      <p:ext uri="{BB962C8B-B14F-4D97-AF65-F5344CB8AC3E}">
        <p14:creationId xmlns:p14="http://schemas.microsoft.com/office/powerpoint/2010/main" val="1114782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8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08900"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fld id="{EC11E6A9-08C5-4466-9DDB-44BD7FD0B3B2}" type="slidenum">
              <a:rPr lang="en-US" sz="1200" b="0"/>
              <a:pPr algn="r" eaLnBrk="1" hangingPunct="1"/>
              <a:t>3</a:t>
            </a:fld>
            <a:endParaRPr lang="en-US" sz="1200" b="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549F45A1-C5BA-4B1E-A520-C575CC4F58B4}" type="slidenum">
              <a:rPr lang="en-US" b="0" smtClean="0"/>
              <a:pPr eaLnBrk="1" hangingPunct="1"/>
              <a:t>4</a:t>
            </a:fld>
            <a:endParaRPr lang="en-US" b="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5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35876"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fld id="{9055091C-ACF3-47F3-B8A3-8F2B7B8AD7F3}" type="slidenum">
              <a:rPr lang="en-US" sz="1200" b="0"/>
              <a:pPr algn="r" eaLnBrk="1" hangingPunct="1"/>
              <a:t>5</a:t>
            </a:fld>
            <a:endParaRPr lang="en-US" sz="1200" b="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3FB4A50-4941-452A-9401-D1C0E19CF03B}" type="slidenum">
              <a:rPr lang="en-US" smtClean="0"/>
              <a:pPr>
                <a:defRPr/>
              </a:pPr>
              <a:t>6</a:t>
            </a:fld>
            <a:endParaRPr lang="en-US"/>
          </a:p>
        </p:txBody>
      </p:sp>
    </p:spTree>
    <p:extLst>
      <p:ext uri="{BB962C8B-B14F-4D97-AF65-F5344CB8AC3E}">
        <p14:creationId xmlns:p14="http://schemas.microsoft.com/office/powerpoint/2010/main" val="243086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3FB4A50-4941-452A-9401-D1C0E19CF03B}" type="slidenum">
              <a:rPr lang="en-US" smtClean="0"/>
              <a:pPr>
                <a:defRPr/>
              </a:pPr>
              <a:t>7</a:t>
            </a:fld>
            <a:endParaRPr lang="en-US"/>
          </a:p>
        </p:txBody>
      </p:sp>
    </p:spTree>
    <p:extLst>
      <p:ext uri="{BB962C8B-B14F-4D97-AF65-F5344CB8AC3E}">
        <p14:creationId xmlns:p14="http://schemas.microsoft.com/office/powerpoint/2010/main" val="3414273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3FB4A50-4941-452A-9401-D1C0E19CF03B}" type="slidenum">
              <a:rPr lang="en-US" smtClean="0"/>
              <a:pPr>
                <a:defRPr/>
              </a:pPr>
              <a:t>8</a:t>
            </a:fld>
            <a:endParaRPr lang="en-US"/>
          </a:p>
        </p:txBody>
      </p:sp>
    </p:spTree>
    <p:extLst>
      <p:ext uri="{BB962C8B-B14F-4D97-AF65-F5344CB8AC3E}">
        <p14:creationId xmlns:p14="http://schemas.microsoft.com/office/powerpoint/2010/main" val="2625662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sz="1100" b="0" i="0" smtClean="0"/>
              <a:t>National Cancer Institute</a:t>
            </a:r>
            <a:endParaRPr lang="en-US" sz="1100" smtClean="0"/>
          </a:p>
          <a:p>
            <a:r>
              <a:rPr lang="en-US" sz="1200" smtClean="0"/>
              <a:t>Understanding Cancer and Related Topics  </a:t>
            </a:r>
          </a:p>
          <a:p>
            <a:r>
              <a:rPr lang="en-US" sz="1400" i="0" smtClean="0">
                <a:solidFill>
                  <a:srgbClr val="000000"/>
                </a:solidFill>
              </a:rPr>
              <a:t>Understanding Genome-Wide Profiling of Cancer</a:t>
            </a:r>
            <a:endParaRPr lang="en-US" sz="1200" b="0" i="0" smtClean="0"/>
          </a:p>
        </p:txBody>
      </p:sp>
      <p:sp>
        <p:nvSpPr>
          <p:cNvPr id="3481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sz="1200" smtClean="0">
                <a:latin typeface="Times" charset="0"/>
              </a:rPr>
              <a:t>NCI Web site: http://cancer.gov/cancertopics/understandingcancer</a:t>
            </a:r>
          </a:p>
        </p:txBody>
      </p:sp>
      <p:sp>
        <p:nvSpPr>
          <p:cNvPr id="3482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EBD764EB-9DA2-4F26-9F03-5F6D1A7C5228}" type="slidenum">
              <a:rPr lang="en-US" sz="1200">
                <a:latin typeface="Times" charset="0"/>
              </a:rPr>
              <a:pPr/>
              <a:t>9</a:t>
            </a:fld>
            <a:endParaRPr lang="en-US" sz="1200">
              <a:latin typeface="Times" charset="0"/>
            </a:endParaRPr>
          </a:p>
        </p:txBody>
      </p:sp>
      <p:sp>
        <p:nvSpPr>
          <p:cNvPr id="34821" name="Rectangle 2"/>
          <p:cNvSpPr>
            <a:spLocks noGrp="1" noRot="1" noChangeAspect="1" noChangeArrowheads="1" noTextEdit="1"/>
          </p:cNvSpPr>
          <p:nvPr>
            <p:ph type="sldImg"/>
          </p:nvPr>
        </p:nvSpPr>
        <p:spPr/>
      </p:sp>
      <p:sp>
        <p:nvSpPr>
          <p:cNvPr id="348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Times" charset="0"/>
                <a:ea typeface="ＭＳ Ｐゴシック" charset="-128"/>
              </a:rPr>
              <a:t>Yes, although most attempts to do this are occurring within clinical trials. If therapies are available that target genes, proteins, or pathways that appear, on the basis of genome-wide profiling, to be altered in tumors, these can be used to try to treat the patient. Researchers and clinicians are also analyzing large genomic profile databases to help match patients to the best possible treatments. The genomic profile of a newly diagnosed patient is compared with previous patients’ genomic profiles, which are linked to information about how these patients were treated and responded to their treatment. This approach will allow newly diagnosed patients to be given treatments that were effective against cancers with similar genetic profiles.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A98A6B1-712E-494A-9ABF-FEA317F9BFD2}" type="datetimeFigureOut">
              <a:rPr lang="en-US" smtClean="0"/>
              <a:t>8/17/2012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4456E5-DC3C-485E-B971-7976F2BABB57}" type="slidenum">
              <a:rPr lang="en-US" smtClean="0"/>
              <a:t>‹#›</a:t>
            </a:fld>
            <a:endParaRPr lang="en-US"/>
          </a:p>
        </p:txBody>
      </p:sp>
    </p:spTree>
    <p:extLst>
      <p:ext uri="{BB962C8B-B14F-4D97-AF65-F5344CB8AC3E}">
        <p14:creationId xmlns:p14="http://schemas.microsoft.com/office/powerpoint/2010/main" val="440836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98A6B1-712E-494A-9ABF-FEA317F9BFD2}" type="datetimeFigureOut">
              <a:rPr lang="en-US" smtClean="0"/>
              <a:t>8/17/2012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4456E5-DC3C-485E-B971-7976F2BABB57}" type="slidenum">
              <a:rPr lang="en-US" smtClean="0"/>
              <a:t>‹#›</a:t>
            </a:fld>
            <a:endParaRPr lang="en-US"/>
          </a:p>
        </p:txBody>
      </p:sp>
    </p:spTree>
    <p:extLst>
      <p:ext uri="{BB962C8B-B14F-4D97-AF65-F5344CB8AC3E}">
        <p14:creationId xmlns:p14="http://schemas.microsoft.com/office/powerpoint/2010/main" val="3181037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98A6B1-712E-494A-9ABF-FEA317F9BFD2}" type="datetimeFigureOut">
              <a:rPr lang="en-US" smtClean="0"/>
              <a:t>8/17/2012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4456E5-DC3C-485E-B971-7976F2BABB57}" type="slidenum">
              <a:rPr lang="en-US" smtClean="0"/>
              <a:t>‹#›</a:t>
            </a:fld>
            <a:endParaRPr lang="en-US"/>
          </a:p>
        </p:txBody>
      </p:sp>
    </p:spTree>
    <p:extLst>
      <p:ext uri="{BB962C8B-B14F-4D97-AF65-F5344CB8AC3E}">
        <p14:creationId xmlns:p14="http://schemas.microsoft.com/office/powerpoint/2010/main" val="3466203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98A6B1-712E-494A-9ABF-FEA317F9BFD2}" type="datetimeFigureOut">
              <a:rPr lang="en-US" smtClean="0"/>
              <a:t>8/17/2012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4456E5-DC3C-485E-B971-7976F2BABB57}" type="slidenum">
              <a:rPr lang="en-US" smtClean="0"/>
              <a:t>‹#›</a:t>
            </a:fld>
            <a:endParaRPr lang="en-US"/>
          </a:p>
        </p:txBody>
      </p:sp>
    </p:spTree>
    <p:extLst>
      <p:ext uri="{BB962C8B-B14F-4D97-AF65-F5344CB8AC3E}">
        <p14:creationId xmlns:p14="http://schemas.microsoft.com/office/powerpoint/2010/main" val="947914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98A6B1-712E-494A-9ABF-FEA317F9BFD2}" type="datetimeFigureOut">
              <a:rPr lang="en-US" smtClean="0"/>
              <a:t>8/17/2012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4456E5-DC3C-485E-B971-7976F2BABB57}" type="slidenum">
              <a:rPr lang="en-US" smtClean="0"/>
              <a:t>‹#›</a:t>
            </a:fld>
            <a:endParaRPr lang="en-US"/>
          </a:p>
        </p:txBody>
      </p:sp>
    </p:spTree>
    <p:extLst>
      <p:ext uri="{BB962C8B-B14F-4D97-AF65-F5344CB8AC3E}">
        <p14:creationId xmlns:p14="http://schemas.microsoft.com/office/powerpoint/2010/main" val="2316656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A98A6B1-712E-494A-9ABF-FEA317F9BFD2}" type="datetimeFigureOut">
              <a:rPr lang="en-US" smtClean="0"/>
              <a:t>8/17/2012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4456E5-DC3C-485E-B971-7976F2BABB57}" type="slidenum">
              <a:rPr lang="en-US" smtClean="0"/>
              <a:t>‹#›</a:t>
            </a:fld>
            <a:endParaRPr lang="en-US"/>
          </a:p>
        </p:txBody>
      </p:sp>
    </p:spTree>
    <p:extLst>
      <p:ext uri="{BB962C8B-B14F-4D97-AF65-F5344CB8AC3E}">
        <p14:creationId xmlns:p14="http://schemas.microsoft.com/office/powerpoint/2010/main" val="2666931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A98A6B1-712E-494A-9ABF-FEA317F9BFD2}" type="datetimeFigureOut">
              <a:rPr lang="en-US" smtClean="0"/>
              <a:t>8/17/2012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4456E5-DC3C-485E-B971-7976F2BABB57}" type="slidenum">
              <a:rPr lang="en-US" smtClean="0"/>
              <a:t>‹#›</a:t>
            </a:fld>
            <a:endParaRPr lang="en-US"/>
          </a:p>
        </p:txBody>
      </p:sp>
    </p:spTree>
    <p:extLst>
      <p:ext uri="{BB962C8B-B14F-4D97-AF65-F5344CB8AC3E}">
        <p14:creationId xmlns:p14="http://schemas.microsoft.com/office/powerpoint/2010/main" val="2925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A98A6B1-712E-494A-9ABF-FEA317F9BFD2}" type="datetimeFigureOut">
              <a:rPr lang="en-US" smtClean="0"/>
              <a:t>8/17/2012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4456E5-DC3C-485E-B971-7976F2BABB57}" type="slidenum">
              <a:rPr lang="en-US" smtClean="0"/>
              <a:t>‹#›</a:t>
            </a:fld>
            <a:endParaRPr lang="en-US"/>
          </a:p>
        </p:txBody>
      </p:sp>
    </p:spTree>
    <p:extLst>
      <p:ext uri="{BB962C8B-B14F-4D97-AF65-F5344CB8AC3E}">
        <p14:creationId xmlns:p14="http://schemas.microsoft.com/office/powerpoint/2010/main" val="1465374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98A6B1-712E-494A-9ABF-FEA317F9BFD2}" type="datetimeFigureOut">
              <a:rPr lang="en-US" smtClean="0"/>
              <a:t>8/17/2012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4456E5-DC3C-485E-B971-7976F2BABB57}" type="slidenum">
              <a:rPr lang="en-US" smtClean="0"/>
              <a:t>‹#›</a:t>
            </a:fld>
            <a:endParaRPr lang="en-US"/>
          </a:p>
        </p:txBody>
      </p:sp>
    </p:spTree>
    <p:extLst>
      <p:ext uri="{BB962C8B-B14F-4D97-AF65-F5344CB8AC3E}">
        <p14:creationId xmlns:p14="http://schemas.microsoft.com/office/powerpoint/2010/main" val="520244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98A6B1-712E-494A-9ABF-FEA317F9BFD2}" type="datetimeFigureOut">
              <a:rPr lang="en-US" smtClean="0"/>
              <a:t>8/17/2012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4456E5-DC3C-485E-B971-7976F2BABB57}" type="slidenum">
              <a:rPr lang="en-US" smtClean="0"/>
              <a:t>‹#›</a:t>
            </a:fld>
            <a:endParaRPr lang="en-US"/>
          </a:p>
        </p:txBody>
      </p:sp>
    </p:spTree>
    <p:extLst>
      <p:ext uri="{BB962C8B-B14F-4D97-AF65-F5344CB8AC3E}">
        <p14:creationId xmlns:p14="http://schemas.microsoft.com/office/powerpoint/2010/main" val="2326715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98A6B1-712E-494A-9ABF-FEA317F9BFD2}" type="datetimeFigureOut">
              <a:rPr lang="en-US" smtClean="0"/>
              <a:t>8/17/2012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4456E5-DC3C-485E-B971-7976F2BABB57}" type="slidenum">
              <a:rPr lang="en-US" smtClean="0"/>
              <a:t>‹#›</a:t>
            </a:fld>
            <a:endParaRPr lang="en-US"/>
          </a:p>
        </p:txBody>
      </p:sp>
    </p:spTree>
    <p:extLst>
      <p:ext uri="{BB962C8B-B14F-4D97-AF65-F5344CB8AC3E}">
        <p14:creationId xmlns:p14="http://schemas.microsoft.com/office/powerpoint/2010/main" val="104738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98A6B1-712E-494A-9ABF-FEA317F9BFD2}" type="datetimeFigureOut">
              <a:rPr lang="en-US" smtClean="0"/>
              <a:t>8/17/2012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4456E5-DC3C-485E-B971-7976F2BABB57}" type="slidenum">
              <a:rPr lang="en-US" smtClean="0"/>
              <a:t>‹#›</a:t>
            </a:fld>
            <a:endParaRPr lang="en-US"/>
          </a:p>
        </p:txBody>
      </p:sp>
    </p:spTree>
    <p:extLst>
      <p:ext uri="{BB962C8B-B14F-4D97-AF65-F5344CB8AC3E}">
        <p14:creationId xmlns:p14="http://schemas.microsoft.com/office/powerpoint/2010/main" val="1126434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www.cambridgebluegnome.com/copy_number_imbalanc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www.news-medical.net/health/What-is-Gene-Expression.aspx"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Introduction to </a:t>
            </a:r>
            <a:r>
              <a:rPr lang="en-US" b="1" dirty="0" err="1" smtClean="0"/>
              <a:t>Glioblastoma</a:t>
            </a:r>
            <a:endParaRPr lang="en-US" b="1" dirty="0"/>
          </a:p>
        </p:txBody>
      </p:sp>
      <p:sp>
        <p:nvSpPr>
          <p:cNvPr id="3" name="Subtitle 2"/>
          <p:cNvSpPr>
            <a:spLocks noGrp="1"/>
          </p:cNvSpPr>
          <p:nvPr>
            <p:ph type="subTitle" idx="1"/>
          </p:nvPr>
        </p:nvSpPr>
        <p:spPr/>
        <p:txBody>
          <a:bodyPr>
            <a:normAutofit fontScale="92500"/>
          </a:bodyPr>
          <a:lstStyle/>
          <a:p>
            <a:r>
              <a:rPr lang="en-US" dirty="0"/>
              <a:t>Chris </a:t>
            </a:r>
            <a:r>
              <a:rPr lang="en-US" dirty="0" err="1"/>
              <a:t>Plaisier</a:t>
            </a:r>
            <a:endParaRPr lang="en-US" dirty="0"/>
          </a:p>
          <a:p>
            <a:r>
              <a:rPr lang="en-US" b="1" dirty="0" smtClean="0"/>
              <a:t>Introduction </a:t>
            </a:r>
            <a:r>
              <a:rPr lang="en-US" b="1" dirty="0"/>
              <a:t>to Systems Biology Course</a:t>
            </a:r>
          </a:p>
          <a:p>
            <a:r>
              <a:rPr lang="en-US" dirty="0" smtClean="0"/>
              <a:t>Institute for Systems Biology</a:t>
            </a:r>
          </a:p>
        </p:txBody>
      </p:sp>
    </p:spTree>
    <p:extLst>
      <p:ext uri="{BB962C8B-B14F-4D97-AF65-F5344CB8AC3E}">
        <p14:creationId xmlns:p14="http://schemas.microsoft.com/office/powerpoint/2010/main" val="22306302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7" name="Rectangle 9"/>
          <p:cNvSpPr>
            <a:spLocks noGrp="1" noChangeArrowheads="1"/>
          </p:cNvSpPr>
          <p:nvPr>
            <p:ph type="title"/>
          </p:nvPr>
        </p:nvSpPr>
        <p:spPr/>
        <p:txBody>
          <a:bodyPr/>
          <a:lstStyle/>
          <a:p>
            <a:r>
              <a:rPr lang="en-US" smtClean="0"/>
              <a:t>Utility of Patient Stratification</a:t>
            </a:r>
          </a:p>
        </p:txBody>
      </p:sp>
      <p:sp>
        <p:nvSpPr>
          <p:cNvPr id="324613" name="AutoShape 5" descr="DNA-microarray analysis of brain cancer: molecular classification for therapy"/>
          <p:cNvSpPr>
            <a:spLocks noChangeAspect="1" noChangeArrowheads="1"/>
          </p:cNvSpPr>
          <p:nvPr/>
        </p:nvSpPr>
        <p:spPr bwMode="auto">
          <a:xfrm>
            <a:off x="155575" y="46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a:p>
        </p:txBody>
      </p:sp>
      <p:sp>
        <p:nvSpPr>
          <p:cNvPr id="324615" name="AutoShape 7" descr="DNA-microarray analysis of brain cancer: molecular classification for therapy"/>
          <p:cNvSpPr>
            <a:spLocks noChangeAspect="1" noChangeArrowheads="1"/>
          </p:cNvSpPr>
          <p:nvPr/>
        </p:nvSpPr>
        <p:spPr bwMode="auto">
          <a:xfrm>
            <a:off x="865188" y="31702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a:p>
        </p:txBody>
      </p:sp>
      <p:sp>
        <p:nvSpPr>
          <p:cNvPr id="324620" name="AutoShape 12" descr="DNA-microarray analysis of brain cancer: molecular classification for therapy"/>
          <p:cNvSpPr>
            <a:spLocks noChangeAspect="1" noChangeArrowheads="1"/>
          </p:cNvSpPr>
          <p:nvPr/>
        </p:nvSpPr>
        <p:spPr bwMode="auto">
          <a:xfrm>
            <a:off x="6261100" y="4968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a:p>
        </p:txBody>
      </p:sp>
      <p:pic>
        <p:nvPicPr>
          <p:cNvPr id="324623" name="Picture 1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28169"/>
          <a:stretch>
            <a:fillRect/>
          </a:stretch>
        </p:blipFill>
        <p:spPr>
          <a:xfrm>
            <a:off x="2444750" y="1600200"/>
            <a:ext cx="4254500" cy="45259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4624" name="Text Box 16"/>
          <p:cNvSpPr txBox="1">
            <a:spLocks noChangeArrowheads="1"/>
          </p:cNvSpPr>
          <p:nvPr/>
        </p:nvSpPr>
        <p:spPr bwMode="auto">
          <a:xfrm>
            <a:off x="3929063" y="6589713"/>
            <a:ext cx="128428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a:t>Mischel et al, 2004</a:t>
            </a:r>
          </a:p>
        </p:txBody>
      </p:sp>
    </p:spTree>
    <p:extLst>
      <p:ext uri="{BB962C8B-B14F-4D97-AF65-F5344CB8AC3E}">
        <p14:creationId xmlns:p14="http://schemas.microsoft.com/office/powerpoint/2010/main" val="8068271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650" y="1168400"/>
            <a:ext cx="7694613" cy="496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3"/>
          <p:cNvSpPr>
            <a:spLocks noChangeArrowheads="1"/>
          </p:cNvSpPr>
          <p:nvPr/>
        </p:nvSpPr>
        <p:spPr bwMode="auto">
          <a:xfrm>
            <a:off x="0" y="0"/>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600" b="1"/>
              <a:t>Genome-Wide Profiling: Many Ways</a:t>
            </a:r>
          </a:p>
        </p:txBody>
      </p:sp>
    </p:spTree>
    <p:extLst>
      <p:ext uri="{BB962C8B-B14F-4D97-AF65-F5344CB8AC3E}">
        <p14:creationId xmlns:p14="http://schemas.microsoft.com/office/powerpoint/2010/main" val="523730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he Cancer Genome Atl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225" y="228600"/>
            <a:ext cx="4781550" cy="5143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12500" t="24311" r="38564" b="26400"/>
          <a:stretch/>
        </p:blipFill>
        <p:spPr bwMode="auto">
          <a:xfrm>
            <a:off x="978423" y="914400"/>
            <a:ext cx="7187154"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8"/>
          <p:cNvGrpSpPr/>
          <p:nvPr/>
        </p:nvGrpSpPr>
        <p:grpSpPr>
          <a:xfrm>
            <a:off x="2286000" y="1676400"/>
            <a:ext cx="5334000" cy="4343400"/>
            <a:chOff x="2286000" y="1295400"/>
            <a:chExt cx="5334000" cy="4724400"/>
          </a:xfrm>
        </p:grpSpPr>
        <p:sp>
          <p:nvSpPr>
            <p:cNvPr id="6" name="Rectangle 5"/>
            <p:cNvSpPr/>
            <p:nvPr/>
          </p:nvSpPr>
          <p:spPr>
            <a:xfrm>
              <a:off x="2286000" y="1295400"/>
              <a:ext cx="1295400" cy="4724400"/>
            </a:xfrm>
            <a:prstGeom prst="rect">
              <a:avLst/>
            </a:prstGeom>
            <a:solidFill>
              <a:srgbClr val="FF0000">
                <a:alpha val="1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953000" y="1295400"/>
              <a:ext cx="2667000" cy="4724400"/>
            </a:xfrm>
            <a:prstGeom prst="rect">
              <a:avLst/>
            </a:prstGeom>
            <a:solidFill>
              <a:srgbClr val="FF0000">
                <a:alpha val="1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35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smtClean="0"/>
              <a:t>miRNAs in Cancer</a:t>
            </a:r>
          </a:p>
        </p:txBody>
      </p:sp>
      <p:pic>
        <p:nvPicPr>
          <p:cNvPr id="5123"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9563" r="66457"/>
          <a:stretch>
            <a:fillRect/>
          </a:stretch>
        </p:blipFill>
        <p:spPr>
          <a:xfrm>
            <a:off x="2460625" y="1250950"/>
            <a:ext cx="3662363" cy="5275263"/>
          </a:xfrm>
          <a:noFill/>
        </p:spPr>
      </p:pic>
      <p:sp>
        <p:nvSpPr>
          <p:cNvPr id="5124" name="TextBox 4"/>
          <p:cNvSpPr txBox="1">
            <a:spLocks noChangeArrowheads="1"/>
          </p:cNvSpPr>
          <p:nvPr/>
        </p:nvSpPr>
        <p:spPr bwMode="auto">
          <a:xfrm>
            <a:off x="3817938" y="6572250"/>
            <a:ext cx="1508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eaLnBrk="1" hangingPunct="1"/>
            <a:r>
              <a:rPr lang="en-US" sz="1200"/>
              <a:t>Caldas et al., 2005</a:t>
            </a:r>
          </a:p>
        </p:txBody>
      </p:sp>
      <p:sp>
        <p:nvSpPr>
          <p:cNvPr id="3" name="Rectangle 2"/>
          <p:cNvSpPr/>
          <p:nvPr/>
        </p:nvSpPr>
        <p:spPr>
          <a:xfrm>
            <a:off x="2882900" y="1273175"/>
            <a:ext cx="419100" cy="277813"/>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dirty="0"/>
          </a:p>
        </p:txBody>
      </p:sp>
      <p:sp>
        <p:nvSpPr>
          <p:cNvPr id="9" name="Rectangle 8"/>
          <p:cNvSpPr/>
          <p:nvPr/>
        </p:nvSpPr>
        <p:spPr>
          <a:xfrm>
            <a:off x="5778500" y="5002213"/>
            <a:ext cx="419100" cy="277812"/>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dirty="0"/>
          </a:p>
        </p:txBody>
      </p:sp>
      <p:sp>
        <p:nvSpPr>
          <p:cNvPr id="2" name="Rectangle 1"/>
          <p:cNvSpPr/>
          <p:nvPr/>
        </p:nvSpPr>
        <p:spPr>
          <a:xfrm>
            <a:off x="5228948" y="4767309"/>
            <a:ext cx="470516" cy="2349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899792" y="5239158"/>
            <a:ext cx="470516" cy="2349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152097" y="4712192"/>
            <a:ext cx="513282" cy="307777"/>
          </a:xfrm>
          <a:prstGeom prst="rect">
            <a:avLst/>
          </a:prstGeom>
          <a:noFill/>
        </p:spPr>
        <p:txBody>
          <a:bodyPr wrap="none" rtlCol="0">
            <a:spAutoFit/>
          </a:bodyPr>
          <a:lstStyle/>
          <a:p>
            <a:r>
              <a:rPr lang="en-US" sz="1400" b="1" dirty="0" smtClean="0">
                <a:solidFill>
                  <a:srgbClr val="C00000"/>
                </a:solidFill>
              </a:rPr>
              <a:t>RISC</a:t>
            </a:r>
            <a:endParaRPr lang="en-US" sz="1400" b="1" dirty="0">
              <a:solidFill>
                <a:srgbClr val="C00000"/>
              </a:solidFill>
            </a:endParaRPr>
          </a:p>
        </p:txBody>
      </p:sp>
    </p:spTree>
    <p:extLst>
      <p:ext uri="{BB962C8B-B14F-4D97-AF65-F5344CB8AC3E}">
        <p14:creationId xmlns:p14="http://schemas.microsoft.com/office/powerpoint/2010/main" val="33374483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sz="3600" smtClean="0"/>
              <a:t>miRNAs are Dysregulated in Cancer</a:t>
            </a:r>
          </a:p>
        </p:txBody>
      </p:sp>
      <p:pic>
        <p:nvPicPr>
          <p:cNvPr id="4099"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93763" y="1550988"/>
            <a:ext cx="7356475" cy="452596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0" name="TextBox 3"/>
          <p:cNvSpPr txBox="1">
            <a:spLocks noChangeArrowheads="1"/>
          </p:cNvSpPr>
          <p:nvPr/>
        </p:nvSpPr>
        <p:spPr bwMode="auto">
          <a:xfrm>
            <a:off x="3881438" y="6581775"/>
            <a:ext cx="1381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eaLnBrk="1" hangingPunct="1"/>
            <a:r>
              <a:rPr lang="en-US" sz="1200"/>
              <a:t>Chan et al., 2011</a:t>
            </a:r>
          </a:p>
        </p:txBody>
      </p:sp>
    </p:spTree>
    <p:extLst>
      <p:ext uri="{BB962C8B-B14F-4D97-AF65-F5344CB8AC3E}">
        <p14:creationId xmlns:p14="http://schemas.microsoft.com/office/powerpoint/2010/main" val="20662130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Number Variation</a:t>
            </a:r>
            <a:endParaRPr lang="en-US" dirty="0"/>
          </a:p>
        </p:txBody>
      </p:sp>
      <p:pic>
        <p:nvPicPr>
          <p:cNvPr id="15362" name="Picture 2" descr="File:Gene-duplication.pn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998019" y="1600200"/>
            <a:ext cx="2956962" cy="452596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sz="half" idx="2"/>
          </p:nvPr>
        </p:nvSpPr>
        <p:spPr/>
        <p:txBody>
          <a:bodyPr/>
          <a:lstStyle/>
          <a:p>
            <a:r>
              <a:rPr lang="en-US" dirty="0" smtClean="0"/>
              <a:t>Compare normal tissue vs. cancerous</a:t>
            </a:r>
          </a:p>
          <a:p>
            <a:endParaRPr lang="en-US" dirty="0"/>
          </a:p>
          <a:p>
            <a:r>
              <a:rPr lang="en-US" dirty="0" smtClean="0"/>
              <a:t>Amplifications</a:t>
            </a:r>
          </a:p>
          <a:p>
            <a:endParaRPr lang="en-US" dirty="0"/>
          </a:p>
          <a:p>
            <a:r>
              <a:rPr lang="en-US" dirty="0" smtClean="0"/>
              <a:t>Deletions</a:t>
            </a:r>
          </a:p>
          <a:p>
            <a:endParaRPr lang="en-US" dirty="0" smtClean="0"/>
          </a:p>
          <a:p>
            <a:r>
              <a:rPr lang="en-US" dirty="0" smtClean="0"/>
              <a:t>Translocations</a:t>
            </a:r>
            <a:endParaRPr lang="en-US" dirty="0"/>
          </a:p>
        </p:txBody>
      </p:sp>
      <p:sp>
        <p:nvSpPr>
          <p:cNvPr id="4" name="TextBox 3"/>
          <p:cNvSpPr txBox="1"/>
          <p:nvPr/>
        </p:nvSpPr>
        <p:spPr>
          <a:xfrm>
            <a:off x="7682656" y="6497633"/>
            <a:ext cx="1447897" cy="369332"/>
          </a:xfrm>
          <a:prstGeom prst="rect">
            <a:avLst/>
          </a:prstGeom>
          <a:noFill/>
        </p:spPr>
        <p:txBody>
          <a:bodyPr wrap="none" rtlCol="0">
            <a:spAutoFit/>
          </a:bodyPr>
          <a:lstStyle/>
          <a:p>
            <a:r>
              <a:rPr lang="en-US" dirty="0"/>
              <a:t>w</a:t>
            </a:r>
            <a:r>
              <a:rPr lang="en-US" dirty="0" smtClean="0"/>
              <a:t>ikipedia.org</a:t>
            </a:r>
            <a:endParaRPr lang="en-US" dirty="0"/>
          </a:p>
        </p:txBody>
      </p:sp>
    </p:spTree>
    <p:extLst>
      <p:ext uri="{BB962C8B-B14F-4D97-AF65-F5344CB8AC3E}">
        <p14:creationId xmlns:p14="http://schemas.microsoft.com/office/powerpoint/2010/main" val="17325486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Oncogene Amplification</a:t>
            </a:r>
            <a:endParaRPr lang="en-US" dirty="0"/>
          </a:p>
        </p:txBody>
      </p:sp>
      <p:pic>
        <p:nvPicPr>
          <p:cNvPr id="17410" name="Picture 2" descr="MYCN FISH"/>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99475" y="1962175"/>
            <a:ext cx="4145050" cy="38020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798288" y="6488668"/>
            <a:ext cx="3616696" cy="246221"/>
          </a:xfrm>
          <a:prstGeom prst="rect">
            <a:avLst/>
          </a:prstGeom>
          <a:noFill/>
        </p:spPr>
        <p:txBody>
          <a:bodyPr wrap="none" rtlCol="0">
            <a:spAutoFit/>
          </a:bodyPr>
          <a:lstStyle/>
          <a:p>
            <a:r>
              <a:rPr lang="en-US" sz="1000" dirty="0">
                <a:hlinkClick r:id="rId4"/>
              </a:rPr>
              <a:t>http://www.cambridgebluegnome.com/copy_number_imbalance</a:t>
            </a:r>
            <a:endParaRPr lang="en-US" sz="1000" dirty="0"/>
          </a:p>
        </p:txBody>
      </p:sp>
    </p:spTree>
    <p:extLst>
      <p:ext uri="{BB962C8B-B14F-4D97-AF65-F5344CB8AC3E}">
        <p14:creationId xmlns:p14="http://schemas.microsoft.com/office/powerpoint/2010/main" val="4286784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sz="3600" smtClean="0"/>
              <a:t>miRNAs are Trans-Acting Factors</a:t>
            </a:r>
          </a:p>
        </p:txBody>
      </p:sp>
      <p:pic>
        <p:nvPicPr>
          <p:cNvPr id="1126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020763" y="1855788"/>
            <a:ext cx="7102475" cy="3905250"/>
          </a:xfrm>
        </p:spPr>
      </p:pic>
    </p:spTree>
    <p:extLst>
      <p:ext uri="{BB962C8B-B14F-4D97-AF65-F5344CB8AC3E}">
        <p14:creationId xmlns:p14="http://schemas.microsoft.com/office/powerpoint/2010/main" val="2196374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 Expression</a:t>
            </a:r>
            <a:endParaRPr lang="en-US" dirty="0"/>
          </a:p>
        </p:txBody>
      </p:sp>
      <p:pic>
        <p:nvPicPr>
          <p:cNvPr id="18434" name="Picture 2" descr="Gene structure and gene expression in higher organism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04503" y="1600200"/>
            <a:ext cx="4334994" cy="45259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63798" y="6611779"/>
            <a:ext cx="3780202" cy="246221"/>
          </a:xfrm>
          <a:prstGeom prst="rect">
            <a:avLst/>
          </a:prstGeom>
          <a:noFill/>
        </p:spPr>
        <p:txBody>
          <a:bodyPr wrap="none" rtlCol="0">
            <a:spAutoFit/>
          </a:bodyPr>
          <a:lstStyle/>
          <a:p>
            <a:r>
              <a:rPr lang="en-US" sz="1000" dirty="0">
                <a:hlinkClick r:id="rId4"/>
              </a:rPr>
              <a:t>http://www.news-medical.net/health/What-is-Gene-Expression.aspx</a:t>
            </a:r>
            <a:endParaRPr lang="en-US" sz="1000" dirty="0"/>
          </a:p>
        </p:txBody>
      </p:sp>
      <p:sp>
        <p:nvSpPr>
          <p:cNvPr id="5" name="Rectangle 4"/>
          <p:cNvSpPr/>
          <p:nvPr/>
        </p:nvSpPr>
        <p:spPr>
          <a:xfrm>
            <a:off x="1981200" y="1447800"/>
            <a:ext cx="4641273" cy="2667000"/>
          </a:xfrm>
          <a:prstGeom prst="rect">
            <a:avLst/>
          </a:prstGeom>
          <a:solidFill>
            <a:srgbClr val="FF0000">
              <a:alpha val="1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079480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4" name="Rectangle 4"/>
          <p:cNvSpPr>
            <a:spLocks noGrp="1" noChangeArrowheads="1"/>
          </p:cNvSpPr>
          <p:nvPr>
            <p:ph type="title"/>
          </p:nvPr>
        </p:nvSpPr>
        <p:spPr/>
        <p:txBody>
          <a:bodyPr/>
          <a:lstStyle/>
          <a:p>
            <a:r>
              <a:rPr lang="en-US" smtClean="0"/>
              <a:t>Stratification of Patients</a:t>
            </a:r>
          </a:p>
        </p:txBody>
      </p:sp>
      <p:pic>
        <p:nvPicPr>
          <p:cNvPr id="332805" name="Picture 5"/>
          <p:cNvPicPr>
            <a:picLocks noGrp="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457200" y="1928813"/>
            <a:ext cx="8235950" cy="3867150"/>
          </a:xfrm>
          <a:noFill/>
        </p:spPr>
      </p:pic>
      <p:sp>
        <p:nvSpPr>
          <p:cNvPr id="332806" name="Text Box 6"/>
          <p:cNvSpPr txBox="1">
            <a:spLocks noChangeArrowheads="1"/>
          </p:cNvSpPr>
          <p:nvPr/>
        </p:nvSpPr>
        <p:spPr bwMode="auto">
          <a:xfrm>
            <a:off x="3929063" y="6589713"/>
            <a:ext cx="128428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a:t>Mischel et al, 2004</a:t>
            </a:r>
          </a:p>
        </p:txBody>
      </p:sp>
    </p:spTree>
    <p:extLst>
      <p:ext uri="{BB962C8B-B14F-4D97-AF65-F5344CB8AC3E}">
        <p14:creationId xmlns:p14="http://schemas.microsoft.com/office/powerpoint/2010/main" val="36669973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Level Integration</a:t>
            </a:r>
            <a:endParaRPr lang="en-US" dirty="0"/>
          </a:p>
        </p:txBody>
      </p:sp>
      <p:sp>
        <p:nvSpPr>
          <p:cNvPr id="3" name="Content Placeholder 2"/>
          <p:cNvSpPr>
            <a:spLocks noGrp="1"/>
          </p:cNvSpPr>
          <p:nvPr>
            <p:ph idx="1"/>
          </p:nvPr>
        </p:nvSpPr>
        <p:spPr/>
        <p:txBody>
          <a:bodyPr>
            <a:normAutofit lnSpcReduction="10000"/>
          </a:bodyPr>
          <a:lstStyle/>
          <a:p>
            <a:r>
              <a:rPr lang="en-US" dirty="0" smtClean="0"/>
              <a:t>Integration of high-throughput technologies is a common practice in systems biology</a:t>
            </a:r>
          </a:p>
          <a:p>
            <a:endParaRPr lang="en-US" dirty="0"/>
          </a:p>
          <a:p>
            <a:r>
              <a:rPr lang="en-US" dirty="0" smtClean="0"/>
              <a:t>In these tutorial sections we will explain and then have a hands-on time to get experience working with high-throughput data</a:t>
            </a:r>
          </a:p>
          <a:p>
            <a:endParaRPr lang="en-US" dirty="0"/>
          </a:p>
          <a:p>
            <a:r>
              <a:rPr lang="en-US" dirty="0" smtClean="0"/>
              <a:t>Tutorials will focus on the deadly brain cancer </a:t>
            </a:r>
            <a:r>
              <a:rPr lang="en-US" dirty="0" err="1" smtClean="0"/>
              <a:t>glioblastoma</a:t>
            </a:r>
            <a:r>
              <a:rPr lang="en-US" dirty="0" smtClean="0"/>
              <a:t> </a:t>
            </a:r>
            <a:r>
              <a:rPr lang="en-US" dirty="0" err="1" smtClean="0"/>
              <a:t>multiforme</a:t>
            </a:r>
            <a:r>
              <a:rPr lang="en-US" dirty="0" smtClean="0"/>
              <a:t> </a:t>
            </a:r>
            <a:r>
              <a:rPr lang="en-US" smtClean="0"/>
              <a:t>or glioma</a:t>
            </a:r>
            <a:endParaRPr lang="en-US" dirty="0"/>
          </a:p>
        </p:txBody>
      </p:sp>
    </p:spTree>
    <p:extLst>
      <p:ext uri="{BB962C8B-B14F-4D97-AF65-F5344CB8AC3E}">
        <p14:creationId xmlns:p14="http://schemas.microsoft.com/office/powerpoint/2010/main" val="36949614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mtClean="0"/>
              <a:t>Utility of miRNAs in Cancer</a:t>
            </a:r>
          </a:p>
        </p:txBody>
      </p:sp>
      <p:pic>
        <p:nvPicPr>
          <p:cNvPr id="819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9293" r="8899"/>
          <a:stretch>
            <a:fillRect/>
          </a:stretch>
        </p:blipFill>
        <p:spPr>
          <a:xfrm>
            <a:off x="454025" y="1725613"/>
            <a:ext cx="8235950" cy="40036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6" name="TextBox 3"/>
          <p:cNvSpPr txBox="1">
            <a:spLocks noChangeArrowheads="1"/>
          </p:cNvSpPr>
          <p:nvPr/>
        </p:nvSpPr>
        <p:spPr bwMode="auto">
          <a:xfrm>
            <a:off x="3881438" y="6581775"/>
            <a:ext cx="1381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eaLnBrk="1" hangingPunct="1"/>
            <a:r>
              <a:rPr lang="en-US" sz="1200"/>
              <a:t>Chan et al., 2011</a:t>
            </a:r>
          </a:p>
        </p:txBody>
      </p:sp>
    </p:spTree>
    <p:extLst>
      <p:ext uri="{BB962C8B-B14F-4D97-AF65-F5344CB8AC3E}">
        <p14:creationId xmlns:p14="http://schemas.microsoft.com/office/powerpoint/2010/main" val="5846759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DNA Methylation</a:t>
            </a:r>
            <a:endParaRPr lang="en-US" dirty="0"/>
          </a:p>
        </p:txBody>
      </p:sp>
      <p:sp>
        <p:nvSpPr>
          <p:cNvPr id="5" name="Content Placeholder 4"/>
          <p:cNvSpPr>
            <a:spLocks noGrp="1"/>
          </p:cNvSpPr>
          <p:nvPr>
            <p:ph sz="half" idx="2"/>
          </p:nvPr>
        </p:nvSpPr>
        <p:spPr/>
        <p:txBody>
          <a:bodyPr/>
          <a:lstStyle/>
          <a:p>
            <a:r>
              <a:rPr lang="en-US" dirty="0" smtClean="0"/>
              <a:t>Methylation patterns modify the expression of genes</a:t>
            </a:r>
          </a:p>
          <a:p>
            <a:endParaRPr lang="en-US" dirty="0"/>
          </a:p>
          <a:p>
            <a:r>
              <a:rPr lang="en-US" dirty="0" smtClean="0"/>
              <a:t>Methylation has been linked to cancer</a:t>
            </a:r>
          </a:p>
        </p:txBody>
      </p:sp>
      <p:pic>
        <p:nvPicPr>
          <p:cNvPr id="16386" name="Picture 2" descr="http://cerch.org/wp-content/uploads/2011/02/DNA-methylation-image.jp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822274" y="1600200"/>
            <a:ext cx="3308452"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289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4"/>
          <p:cNvSpPr>
            <a:spLocks noGrp="1" noChangeArrowheads="1"/>
          </p:cNvSpPr>
          <p:nvPr>
            <p:ph type="title" idx="4294967295"/>
          </p:nvPr>
        </p:nvSpPr>
        <p:spPr/>
        <p:txBody>
          <a:bodyPr>
            <a:normAutofit/>
          </a:bodyPr>
          <a:lstStyle/>
          <a:p>
            <a:pPr eaLnBrk="1" hangingPunct="1"/>
            <a:r>
              <a:rPr lang="en-US" sz="4000" b="1" dirty="0" err="1" smtClean="0"/>
              <a:t>Glioma</a:t>
            </a:r>
            <a:r>
              <a:rPr lang="en-US" sz="4000" b="1" dirty="0" smtClean="0"/>
              <a:t>: </a:t>
            </a:r>
            <a:r>
              <a:rPr lang="en-US" sz="4000" dirty="0" smtClean="0"/>
              <a:t>A Deadly Brain Cancer</a:t>
            </a:r>
          </a:p>
        </p:txBody>
      </p:sp>
      <p:pic>
        <p:nvPicPr>
          <p:cNvPr id="207875" name="Picture 9" descr="617px-Glioblastoma_-_MR_coronal_with_contrast"/>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4970463" y="1989138"/>
            <a:ext cx="3382962" cy="3287712"/>
          </a:xfrm>
          <a:noFill/>
        </p:spPr>
      </p:pic>
      <p:pic>
        <p:nvPicPr>
          <p:cNvPr id="207876" name="Picture 10" descr="612px-Glioblastoma_-_MR_sagittal_with_contrast"/>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755650" y="1990725"/>
            <a:ext cx="3354388" cy="3282950"/>
          </a:xfrm>
          <a:noFill/>
        </p:spPr>
      </p:pic>
      <p:sp>
        <p:nvSpPr>
          <p:cNvPr id="207877" name="Text Box 11"/>
          <p:cNvSpPr txBox="1">
            <a:spLocks noChangeArrowheads="1"/>
          </p:cNvSpPr>
          <p:nvPr/>
        </p:nvSpPr>
        <p:spPr bwMode="auto">
          <a:xfrm>
            <a:off x="6992938" y="5265738"/>
            <a:ext cx="14430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sz="1000"/>
              <a:t>Wikimedia commons</a:t>
            </a:r>
          </a:p>
        </p:txBody>
      </p:sp>
    </p:spTree>
    <p:extLst>
      <p:ext uri="{BB962C8B-B14F-4D97-AF65-F5344CB8AC3E}">
        <p14:creationId xmlns:p14="http://schemas.microsoft.com/office/powerpoint/2010/main" val="35321527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ChangeArrowheads="1"/>
          </p:cNvSpPr>
          <p:nvPr>
            <p:ph type="title"/>
          </p:nvPr>
        </p:nvSpPr>
        <p:spPr/>
        <p:txBody>
          <a:bodyPr/>
          <a:lstStyle/>
          <a:p>
            <a:pPr eaLnBrk="1" hangingPunct="1"/>
            <a:r>
              <a:rPr lang="en-US" smtClean="0"/>
              <a:t>Glioma Survival</a:t>
            </a:r>
          </a:p>
        </p:txBody>
      </p:sp>
      <p:sp>
        <p:nvSpPr>
          <p:cNvPr id="8195" name="Text Box 7"/>
          <p:cNvSpPr txBox="1">
            <a:spLocks noChangeArrowheads="1"/>
          </p:cNvSpPr>
          <p:nvPr/>
        </p:nvSpPr>
        <p:spPr bwMode="auto">
          <a:xfrm>
            <a:off x="3387725" y="6613525"/>
            <a:ext cx="23669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sz="1000"/>
              <a:t>http://www.neurooncology.ucla.edu/</a:t>
            </a:r>
          </a:p>
        </p:txBody>
      </p:sp>
      <p:grpSp>
        <p:nvGrpSpPr>
          <p:cNvPr id="8204" name="Group 12"/>
          <p:cNvGrpSpPr>
            <a:grpSpLocks/>
          </p:cNvGrpSpPr>
          <p:nvPr/>
        </p:nvGrpSpPr>
        <p:grpSpPr bwMode="auto">
          <a:xfrm>
            <a:off x="957263" y="1590675"/>
            <a:ext cx="7285037" cy="4852988"/>
            <a:chOff x="645" y="1002"/>
            <a:chExt cx="4589" cy="3057"/>
          </a:xfrm>
        </p:grpSpPr>
        <p:sp>
          <p:nvSpPr>
            <p:cNvPr id="8196" name="Text Box 10"/>
            <p:cNvSpPr txBox="1">
              <a:spLocks noChangeArrowheads="1"/>
            </p:cNvSpPr>
            <p:nvPr/>
          </p:nvSpPr>
          <p:spPr bwMode="auto">
            <a:xfrm>
              <a:off x="4736" y="2472"/>
              <a:ext cx="4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sz="1200">
                  <a:solidFill>
                    <a:srgbClr val="CC0000"/>
                  </a:solidFill>
                </a:rPr>
                <a:t>5 years</a:t>
              </a:r>
            </a:p>
          </p:txBody>
        </p:sp>
        <p:sp>
          <p:nvSpPr>
            <p:cNvPr id="8197" name="Text Box 11"/>
            <p:cNvSpPr txBox="1">
              <a:spLocks noChangeArrowheads="1"/>
            </p:cNvSpPr>
            <p:nvPr/>
          </p:nvSpPr>
          <p:spPr bwMode="auto">
            <a:xfrm>
              <a:off x="4736" y="1602"/>
              <a:ext cx="49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sz="1200">
                  <a:solidFill>
                    <a:srgbClr val="CC0000"/>
                  </a:solidFill>
                </a:rPr>
                <a:t>10 years</a:t>
              </a:r>
            </a:p>
          </p:txBody>
        </p:sp>
        <p:pic>
          <p:nvPicPr>
            <p:cNvPr id="819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 y="1002"/>
              <a:ext cx="4111" cy="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Text Box 8"/>
            <p:cNvSpPr txBox="1">
              <a:spLocks noChangeArrowheads="1"/>
            </p:cNvSpPr>
            <p:nvPr/>
          </p:nvSpPr>
          <p:spPr bwMode="auto">
            <a:xfrm>
              <a:off x="1542" y="3867"/>
              <a:ext cx="4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a:solidFill>
                    <a:srgbClr val="CC0000"/>
                  </a:solidFill>
                </a:rPr>
                <a:t>Grade I</a:t>
              </a:r>
            </a:p>
          </p:txBody>
        </p:sp>
        <p:sp>
          <p:nvSpPr>
            <p:cNvPr id="8201" name="Text Box 9"/>
            <p:cNvSpPr txBox="1">
              <a:spLocks noChangeArrowheads="1"/>
            </p:cNvSpPr>
            <p:nvPr/>
          </p:nvSpPr>
          <p:spPr bwMode="auto">
            <a:xfrm>
              <a:off x="2363" y="3866"/>
              <a:ext cx="51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a:solidFill>
                    <a:srgbClr val="CC0000"/>
                  </a:solidFill>
                </a:rPr>
                <a:t>Grade II</a:t>
              </a:r>
            </a:p>
          </p:txBody>
        </p:sp>
        <p:sp>
          <p:nvSpPr>
            <p:cNvPr id="8202" name="Text Box 10"/>
            <p:cNvSpPr txBox="1">
              <a:spLocks noChangeArrowheads="1"/>
            </p:cNvSpPr>
            <p:nvPr/>
          </p:nvSpPr>
          <p:spPr bwMode="auto">
            <a:xfrm>
              <a:off x="3186" y="3867"/>
              <a:ext cx="55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a:solidFill>
                    <a:srgbClr val="CC0000"/>
                  </a:solidFill>
                </a:rPr>
                <a:t>Grade III</a:t>
              </a:r>
            </a:p>
          </p:txBody>
        </p:sp>
        <p:sp>
          <p:nvSpPr>
            <p:cNvPr id="8203" name="Text Box 11"/>
            <p:cNvSpPr txBox="1">
              <a:spLocks noChangeArrowheads="1"/>
            </p:cNvSpPr>
            <p:nvPr/>
          </p:nvSpPr>
          <p:spPr bwMode="auto">
            <a:xfrm>
              <a:off x="4028" y="3867"/>
              <a:ext cx="56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a:solidFill>
                    <a:srgbClr val="CC0000"/>
                  </a:solidFill>
                </a:rPr>
                <a:t>Grade IV</a:t>
              </a:r>
            </a:p>
          </p:txBody>
        </p:sp>
      </p:grpSp>
    </p:spTree>
    <p:extLst>
      <p:ext uri="{BB962C8B-B14F-4D97-AF65-F5344CB8AC3E}">
        <p14:creationId xmlns:p14="http://schemas.microsoft.com/office/powerpoint/2010/main" val="30653848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4"/>
          <p:cNvSpPr>
            <a:spLocks noGrp="1" noChangeArrowheads="1"/>
          </p:cNvSpPr>
          <p:nvPr>
            <p:ph type="title" idx="4294967295"/>
          </p:nvPr>
        </p:nvSpPr>
        <p:spPr/>
        <p:txBody>
          <a:bodyPr/>
          <a:lstStyle/>
          <a:p>
            <a:pPr eaLnBrk="1" hangingPunct="1"/>
            <a:r>
              <a:rPr lang="en-US" smtClean="0"/>
              <a:t>Neurophysiology</a:t>
            </a:r>
          </a:p>
        </p:txBody>
      </p:sp>
      <p:grpSp>
        <p:nvGrpSpPr>
          <p:cNvPr id="334851" name="Group 8"/>
          <p:cNvGrpSpPr>
            <a:grpSpLocks/>
          </p:cNvGrpSpPr>
          <p:nvPr/>
        </p:nvGrpSpPr>
        <p:grpSpPr bwMode="auto">
          <a:xfrm>
            <a:off x="1130300" y="1574800"/>
            <a:ext cx="6402388" cy="4559300"/>
            <a:chOff x="1344" y="1317"/>
            <a:chExt cx="3072" cy="2188"/>
          </a:xfrm>
        </p:grpSpPr>
        <p:pic>
          <p:nvPicPr>
            <p:cNvPr id="334852" name="Picture 6" descr="f14-6_cellular_organiza_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 y="1362"/>
              <a:ext cx="3072" cy="2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4853" name="Rectangle 7"/>
            <p:cNvSpPr>
              <a:spLocks noChangeArrowheads="1"/>
            </p:cNvSpPr>
            <p:nvPr/>
          </p:nvSpPr>
          <p:spPr bwMode="auto">
            <a:xfrm>
              <a:off x="2855" y="1317"/>
              <a:ext cx="1139" cy="1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b="0"/>
            </a:p>
          </p:txBody>
        </p:sp>
      </p:grpSp>
    </p:spTree>
    <p:extLst>
      <p:ext uri="{BB962C8B-B14F-4D97-AF65-F5344CB8AC3E}">
        <p14:creationId xmlns:p14="http://schemas.microsoft.com/office/powerpoint/2010/main" val="8608975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4" name="Rectangle 4"/>
          <p:cNvSpPr>
            <a:spLocks noGrp="1" noChangeArrowheads="1"/>
          </p:cNvSpPr>
          <p:nvPr>
            <p:ph type="title"/>
          </p:nvPr>
        </p:nvSpPr>
        <p:spPr/>
        <p:txBody>
          <a:bodyPr/>
          <a:lstStyle/>
          <a:p>
            <a:r>
              <a:rPr lang="en-US" sz="4200" smtClean="0"/>
              <a:t>Heterogeneity of Tumors</a:t>
            </a:r>
          </a:p>
        </p:txBody>
      </p:sp>
      <p:sp>
        <p:nvSpPr>
          <p:cNvPr id="322567" name="Text Box 7"/>
          <p:cNvSpPr txBox="1">
            <a:spLocks noChangeArrowheads="1"/>
          </p:cNvSpPr>
          <p:nvPr/>
        </p:nvSpPr>
        <p:spPr bwMode="auto">
          <a:xfrm>
            <a:off x="3929063" y="6589713"/>
            <a:ext cx="128428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a:t>Mischel et al, 2004</a:t>
            </a:r>
          </a:p>
        </p:txBody>
      </p:sp>
      <p:sp>
        <p:nvSpPr>
          <p:cNvPr id="322577" name="Rectangle 17"/>
          <p:cNvSpPr>
            <a:spLocks noChangeArrowheads="1"/>
          </p:cNvSpPr>
          <p:nvPr/>
        </p:nvSpPr>
        <p:spPr bwMode="auto">
          <a:xfrm>
            <a:off x="2017713" y="5514975"/>
            <a:ext cx="3100387" cy="5873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22580" name="Picture 20"/>
          <p:cNvPicPr>
            <a:picLocks noChangeArrowheads="1"/>
          </p:cNvPicPr>
          <p:nvPr/>
        </p:nvPicPr>
        <p:blipFill>
          <a:blip r:embed="rId3" cstate="print">
            <a:extLst>
              <a:ext uri="{28A0092B-C50C-407E-A947-70E740481C1C}">
                <a14:useLocalDpi xmlns:a14="http://schemas.microsoft.com/office/drawing/2010/main" val="0"/>
              </a:ext>
            </a:extLst>
          </a:blip>
          <a:srcRect t="9436" r="72249" b="7225"/>
          <a:stretch>
            <a:fillRect/>
          </a:stretch>
        </p:blipFill>
        <p:spPr bwMode="auto">
          <a:xfrm>
            <a:off x="5875338" y="1881188"/>
            <a:ext cx="1489075"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2582" name="Picture 2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1457325" y="1741488"/>
            <a:ext cx="3889375" cy="405288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65808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4" name="Rectangle 4"/>
          <p:cNvSpPr>
            <a:spLocks noGrp="1" noChangeArrowheads="1"/>
          </p:cNvSpPr>
          <p:nvPr>
            <p:ph type="title"/>
          </p:nvPr>
        </p:nvSpPr>
        <p:spPr/>
        <p:txBody>
          <a:bodyPr/>
          <a:lstStyle/>
          <a:p>
            <a:r>
              <a:rPr lang="en-US" smtClean="0"/>
              <a:t>Hallmarks of Cancer</a:t>
            </a:r>
          </a:p>
        </p:txBody>
      </p:sp>
      <p:pic>
        <p:nvPicPr>
          <p:cNvPr id="337926" name="Picture 6" descr="0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t="3964" b="43704"/>
          <a:stretch>
            <a:fillRect/>
          </a:stretch>
        </p:blipFill>
        <p:spPr>
          <a:xfrm>
            <a:off x="2738438" y="1933575"/>
            <a:ext cx="6192837" cy="3362325"/>
          </a:xfrm>
        </p:spPr>
      </p:pic>
      <p:sp>
        <p:nvSpPr>
          <p:cNvPr id="337927" name="Text Box 7"/>
          <p:cNvSpPr txBox="1">
            <a:spLocks noChangeArrowheads="1"/>
          </p:cNvSpPr>
          <p:nvPr/>
        </p:nvSpPr>
        <p:spPr bwMode="auto">
          <a:xfrm>
            <a:off x="3894138" y="6608763"/>
            <a:ext cx="13557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a:t>Hanahan et al. 2000</a:t>
            </a:r>
          </a:p>
        </p:txBody>
      </p:sp>
      <p:pic>
        <p:nvPicPr>
          <p:cNvPr id="337928" name="Picture 8" descr="0 (2)"/>
          <p:cNvPicPr>
            <a:picLocks noChangeAspect="1" noChangeArrowheads="1"/>
          </p:cNvPicPr>
          <p:nvPr/>
        </p:nvPicPr>
        <p:blipFill>
          <a:blip r:embed="rId3">
            <a:extLst>
              <a:ext uri="{28A0092B-C50C-407E-A947-70E740481C1C}">
                <a14:useLocalDpi xmlns:a14="http://schemas.microsoft.com/office/drawing/2010/main" val="0"/>
              </a:ext>
            </a:extLst>
          </a:blip>
          <a:srcRect l="76686" t="71864" b="4453"/>
          <a:stretch>
            <a:fillRect/>
          </a:stretch>
        </p:blipFill>
        <p:spPr bwMode="auto">
          <a:xfrm>
            <a:off x="257175" y="2689225"/>
            <a:ext cx="2033588"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29" name="Rectangle 9"/>
          <p:cNvSpPr>
            <a:spLocks noChangeArrowheads="1"/>
          </p:cNvSpPr>
          <p:nvPr/>
        </p:nvSpPr>
        <p:spPr bwMode="auto">
          <a:xfrm>
            <a:off x="130175" y="2986088"/>
            <a:ext cx="254000" cy="3349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7930" name="Rectangle 10"/>
          <p:cNvSpPr>
            <a:spLocks noChangeArrowheads="1"/>
          </p:cNvSpPr>
          <p:nvPr/>
        </p:nvSpPr>
        <p:spPr bwMode="auto">
          <a:xfrm>
            <a:off x="120650" y="4217988"/>
            <a:ext cx="254000" cy="3349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4012663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6" name="Rectangle 4"/>
          <p:cNvSpPr>
            <a:spLocks noGrp="1" noChangeArrowheads="1"/>
          </p:cNvSpPr>
          <p:nvPr>
            <p:ph type="title"/>
          </p:nvPr>
        </p:nvSpPr>
        <p:spPr/>
        <p:txBody>
          <a:bodyPr/>
          <a:lstStyle/>
          <a:p>
            <a:r>
              <a:rPr lang="en-US" sz="4000" smtClean="0"/>
              <a:t>Parallel Pathways of Tumorigenesis</a:t>
            </a:r>
          </a:p>
        </p:txBody>
      </p:sp>
      <p:pic>
        <p:nvPicPr>
          <p:cNvPr id="340998" name="Picture 6" descr="0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61943"/>
          <a:stretch>
            <a:fillRect/>
          </a:stretch>
        </p:blipFill>
        <p:spPr>
          <a:xfrm>
            <a:off x="849313" y="2725738"/>
            <a:ext cx="7531100" cy="2971800"/>
          </a:xfrm>
          <a:noFill/>
          <a:ln/>
        </p:spPr>
      </p:pic>
      <p:sp>
        <p:nvSpPr>
          <p:cNvPr id="340999" name="Text Box 7"/>
          <p:cNvSpPr txBox="1">
            <a:spLocks noChangeArrowheads="1"/>
          </p:cNvSpPr>
          <p:nvPr/>
        </p:nvSpPr>
        <p:spPr bwMode="auto">
          <a:xfrm>
            <a:off x="3894138" y="6608763"/>
            <a:ext cx="13557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a:t>Hanahan et al. 2000</a:t>
            </a:r>
          </a:p>
        </p:txBody>
      </p:sp>
      <p:sp>
        <p:nvSpPr>
          <p:cNvPr id="341000" name="Text Box 8"/>
          <p:cNvSpPr txBox="1">
            <a:spLocks noChangeArrowheads="1"/>
          </p:cNvSpPr>
          <p:nvPr/>
        </p:nvSpPr>
        <p:spPr bwMode="auto">
          <a:xfrm>
            <a:off x="808038" y="2036763"/>
            <a:ext cx="7613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0"/>
              <a:t>Acquisition of hallmarks may vary</a:t>
            </a:r>
            <a:r>
              <a:rPr lang="en-US">
                <a:solidFill>
                  <a:srgbClr val="CC0000"/>
                </a:solidFill>
              </a:rPr>
              <a:t> </a:t>
            </a:r>
            <a:r>
              <a:rPr lang="en-US" u="sng">
                <a:solidFill>
                  <a:srgbClr val="CC0000"/>
                </a:solidFill>
              </a:rPr>
              <a:t>mechanistically</a:t>
            </a:r>
            <a:r>
              <a:rPr lang="en-US" b="0"/>
              <a:t> and </a:t>
            </a:r>
            <a:r>
              <a:rPr lang="en-US" u="sng">
                <a:solidFill>
                  <a:srgbClr val="CC0000"/>
                </a:solidFill>
              </a:rPr>
              <a:t>chronologically</a:t>
            </a:r>
            <a:r>
              <a:rPr lang="en-US">
                <a:solidFill>
                  <a:srgbClr val="CC0000"/>
                </a:solidFill>
              </a:rPr>
              <a:t>:</a:t>
            </a:r>
          </a:p>
        </p:txBody>
      </p:sp>
    </p:spTree>
    <p:extLst>
      <p:ext uri="{BB962C8B-B14F-4D97-AF65-F5344CB8AC3E}">
        <p14:creationId xmlns:p14="http://schemas.microsoft.com/office/powerpoint/2010/main" val="38228546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2" descr="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9075" y="1443038"/>
            <a:ext cx="6151563"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a:spLocks noChangeArrowheads="1"/>
          </p:cNvSpPr>
          <p:nvPr/>
        </p:nvSpPr>
        <p:spPr bwMode="auto">
          <a:xfrm>
            <a:off x="0" y="0"/>
            <a:ext cx="91440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600" b="1"/>
              <a:t>Can Genome-Wide Profiles </a:t>
            </a:r>
          </a:p>
          <a:p>
            <a:pPr algn="ctr">
              <a:lnSpc>
                <a:spcPts val="3600"/>
              </a:lnSpc>
            </a:pPr>
            <a:r>
              <a:rPr lang="en-US" sz="3600" b="1"/>
              <a:t>Inform Cancer Treatment Planning?</a:t>
            </a:r>
          </a:p>
        </p:txBody>
      </p:sp>
      <p:sp>
        <p:nvSpPr>
          <p:cNvPr id="16388" name="Rectangle 5"/>
          <p:cNvSpPr>
            <a:spLocks noChangeArrowheads="1"/>
          </p:cNvSpPr>
          <p:nvPr/>
        </p:nvSpPr>
        <p:spPr bwMode="auto">
          <a:xfrm>
            <a:off x="2851150" y="2797175"/>
            <a:ext cx="32448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p>
            <a:pPr algn="ctr">
              <a:lnSpc>
                <a:spcPts val="1200"/>
              </a:lnSpc>
            </a:pPr>
            <a:r>
              <a:rPr lang="en-US" sz="1200" b="1"/>
              <a:t>Individual genome-wide profiles are sorted</a:t>
            </a:r>
          </a:p>
        </p:txBody>
      </p:sp>
      <p:sp>
        <p:nvSpPr>
          <p:cNvPr id="16389" name="Rectangle 6"/>
          <p:cNvSpPr>
            <a:spLocks noChangeArrowheads="1"/>
          </p:cNvSpPr>
          <p:nvPr/>
        </p:nvSpPr>
        <p:spPr bwMode="auto">
          <a:xfrm>
            <a:off x="3551238" y="1162050"/>
            <a:ext cx="2041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p>
            <a:r>
              <a:rPr lang="en-US" sz="1400" b="1"/>
              <a:t>Colon cancer patients</a:t>
            </a:r>
          </a:p>
        </p:txBody>
      </p:sp>
      <p:sp>
        <p:nvSpPr>
          <p:cNvPr id="16390" name="Rectangle 7"/>
          <p:cNvSpPr>
            <a:spLocks noChangeArrowheads="1"/>
          </p:cNvSpPr>
          <p:nvPr/>
        </p:nvSpPr>
        <p:spPr bwMode="auto">
          <a:xfrm>
            <a:off x="5822950" y="3184525"/>
            <a:ext cx="1606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p>
            <a:pPr algn="ctr">
              <a:lnSpc>
                <a:spcPts val="1200"/>
              </a:lnSpc>
            </a:pPr>
            <a:r>
              <a:rPr lang="en-US" sz="1200" b="1"/>
              <a:t>Have </a:t>
            </a:r>
            <a:br>
              <a:rPr lang="en-US" sz="1200" b="1"/>
            </a:br>
            <a:r>
              <a:rPr lang="en-US" sz="1200" b="1"/>
              <a:t>mutated K-ras gene</a:t>
            </a:r>
          </a:p>
        </p:txBody>
      </p:sp>
      <p:sp>
        <p:nvSpPr>
          <p:cNvPr id="16391" name="Rectangle 8"/>
          <p:cNvSpPr>
            <a:spLocks noChangeArrowheads="1"/>
          </p:cNvSpPr>
          <p:nvPr/>
        </p:nvSpPr>
        <p:spPr bwMode="auto">
          <a:xfrm>
            <a:off x="4400550" y="3562350"/>
            <a:ext cx="12192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p>
            <a:pPr algn="ctr">
              <a:lnSpc>
                <a:spcPts val="1100"/>
              </a:lnSpc>
            </a:pPr>
            <a:r>
              <a:rPr lang="en-US" sz="1100" b="1"/>
              <a:t>Profile A...</a:t>
            </a:r>
          </a:p>
          <a:p>
            <a:pPr algn="ctr">
              <a:lnSpc>
                <a:spcPts val="1100"/>
              </a:lnSpc>
            </a:pPr>
            <a:r>
              <a:rPr lang="en-US" sz="1100" b="1"/>
              <a:t>give targeted therapy A</a:t>
            </a:r>
          </a:p>
        </p:txBody>
      </p:sp>
      <p:sp>
        <p:nvSpPr>
          <p:cNvPr id="16392" name="Rectangle 9"/>
          <p:cNvSpPr>
            <a:spLocks noChangeArrowheads="1"/>
          </p:cNvSpPr>
          <p:nvPr/>
        </p:nvSpPr>
        <p:spPr bwMode="auto">
          <a:xfrm>
            <a:off x="1485900" y="55245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p>
            <a:pPr algn="ctr">
              <a:lnSpc>
                <a:spcPts val="1200"/>
              </a:lnSpc>
            </a:pPr>
            <a:r>
              <a:rPr lang="en-US" sz="1200" b="1"/>
              <a:t>Respond to targeted therapy A</a:t>
            </a:r>
          </a:p>
        </p:txBody>
      </p:sp>
      <p:sp>
        <p:nvSpPr>
          <p:cNvPr id="16393" name="Rectangle 10"/>
          <p:cNvSpPr>
            <a:spLocks noChangeArrowheads="1"/>
          </p:cNvSpPr>
          <p:nvPr/>
        </p:nvSpPr>
        <p:spPr bwMode="auto">
          <a:xfrm>
            <a:off x="1482725" y="3184525"/>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p>
            <a:pPr algn="ctr">
              <a:lnSpc>
                <a:spcPts val="1200"/>
              </a:lnSpc>
            </a:pPr>
            <a:r>
              <a:rPr lang="en-US" sz="1200" b="1"/>
              <a:t>Do not have mutated K-ras gene</a:t>
            </a:r>
          </a:p>
        </p:txBody>
      </p:sp>
      <p:sp>
        <p:nvSpPr>
          <p:cNvPr id="16394" name="Rectangle 13"/>
          <p:cNvSpPr>
            <a:spLocks noChangeArrowheads="1"/>
          </p:cNvSpPr>
          <p:nvPr/>
        </p:nvSpPr>
        <p:spPr bwMode="auto">
          <a:xfrm>
            <a:off x="2008188" y="3741738"/>
            <a:ext cx="101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A</a:t>
            </a:r>
          </a:p>
        </p:txBody>
      </p:sp>
      <p:sp>
        <p:nvSpPr>
          <p:cNvPr id="16395" name="Rectangle 14"/>
          <p:cNvSpPr>
            <a:spLocks noChangeArrowheads="1"/>
          </p:cNvSpPr>
          <p:nvPr/>
        </p:nvSpPr>
        <p:spPr bwMode="auto">
          <a:xfrm>
            <a:off x="2281238" y="3741738"/>
            <a:ext cx="762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E</a:t>
            </a:r>
          </a:p>
        </p:txBody>
      </p:sp>
      <p:sp>
        <p:nvSpPr>
          <p:cNvPr id="16396" name="Rectangle 15"/>
          <p:cNvSpPr>
            <a:spLocks noChangeArrowheads="1"/>
          </p:cNvSpPr>
          <p:nvPr/>
        </p:nvSpPr>
        <p:spPr bwMode="auto">
          <a:xfrm>
            <a:off x="2546350" y="3741738"/>
            <a:ext cx="101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A</a:t>
            </a:r>
          </a:p>
        </p:txBody>
      </p:sp>
      <p:sp>
        <p:nvSpPr>
          <p:cNvPr id="16397" name="Rectangle 16"/>
          <p:cNvSpPr>
            <a:spLocks noChangeArrowheads="1"/>
          </p:cNvSpPr>
          <p:nvPr/>
        </p:nvSpPr>
        <p:spPr bwMode="auto">
          <a:xfrm>
            <a:off x="2273300" y="4462463"/>
            <a:ext cx="101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A</a:t>
            </a:r>
          </a:p>
        </p:txBody>
      </p:sp>
      <p:sp>
        <p:nvSpPr>
          <p:cNvPr id="16398" name="Rectangle 17"/>
          <p:cNvSpPr>
            <a:spLocks noChangeArrowheads="1"/>
          </p:cNvSpPr>
          <p:nvPr/>
        </p:nvSpPr>
        <p:spPr bwMode="auto">
          <a:xfrm>
            <a:off x="1728788" y="4748213"/>
            <a:ext cx="101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A</a:t>
            </a:r>
          </a:p>
        </p:txBody>
      </p:sp>
      <p:sp>
        <p:nvSpPr>
          <p:cNvPr id="16399" name="Rectangle 18"/>
          <p:cNvSpPr>
            <a:spLocks noChangeArrowheads="1"/>
          </p:cNvSpPr>
          <p:nvPr/>
        </p:nvSpPr>
        <p:spPr bwMode="auto">
          <a:xfrm>
            <a:off x="2552700" y="4624388"/>
            <a:ext cx="762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E</a:t>
            </a:r>
          </a:p>
        </p:txBody>
      </p:sp>
      <p:sp>
        <p:nvSpPr>
          <p:cNvPr id="16400" name="Rectangle 20"/>
          <p:cNvSpPr>
            <a:spLocks noChangeArrowheads="1"/>
          </p:cNvSpPr>
          <p:nvPr/>
        </p:nvSpPr>
        <p:spPr bwMode="auto">
          <a:xfrm>
            <a:off x="2000250" y="4624388"/>
            <a:ext cx="762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E</a:t>
            </a:r>
          </a:p>
        </p:txBody>
      </p:sp>
      <p:sp>
        <p:nvSpPr>
          <p:cNvPr id="16401" name="Rectangle 21"/>
          <p:cNvSpPr>
            <a:spLocks noChangeArrowheads="1"/>
          </p:cNvSpPr>
          <p:nvPr/>
        </p:nvSpPr>
        <p:spPr bwMode="auto">
          <a:xfrm>
            <a:off x="2819400" y="4748213"/>
            <a:ext cx="762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E</a:t>
            </a:r>
          </a:p>
        </p:txBody>
      </p:sp>
      <p:sp>
        <p:nvSpPr>
          <p:cNvPr id="16402" name="Rectangle 23"/>
          <p:cNvSpPr>
            <a:spLocks noChangeArrowheads="1"/>
          </p:cNvSpPr>
          <p:nvPr/>
        </p:nvSpPr>
        <p:spPr bwMode="auto">
          <a:xfrm>
            <a:off x="6218238" y="3741738"/>
            <a:ext cx="889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B</a:t>
            </a:r>
          </a:p>
        </p:txBody>
      </p:sp>
      <p:sp>
        <p:nvSpPr>
          <p:cNvPr id="16403" name="Rectangle 24"/>
          <p:cNvSpPr>
            <a:spLocks noChangeArrowheads="1"/>
          </p:cNvSpPr>
          <p:nvPr/>
        </p:nvSpPr>
        <p:spPr bwMode="auto">
          <a:xfrm>
            <a:off x="6497638" y="3741738"/>
            <a:ext cx="101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C</a:t>
            </a:r>
          </a:p>
        </p:txBody>
      </p:sp>
      <p:sp>
        <p:nvSpPr>
          <p:cNvPr id="16404" name="Rectangle 25"/>
          <p:cNvSpPr>
            <a:spLocks noChangeArrowheads="1"/>
          </p:cNvSpPr>
          <p:nvPr/>
        </p:nvSpPr>
        <p:spPr bwMode="auto">
          <a:xfrm>
            <a:off x="6762750" y="3741738"/>
            <a:ext cx="101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C</a:t>
            </a:r>
          </a:p>
        </p:txBody>
      </p:sp>
      <p:sp>
        <p:nvSpPr>
          <p:cNvPr id="16405" name="Rectangle 26"/>
          <p:cNvSpPr>
            <a:spLocks noChangeArrowheads="1"/>
          </p:cNvSpPr>
          <p:nvPr/>
        </p:nvSpPr>
        <p:spPr bwMode="auto">
          <a:xfrm>
            <a:off x="5935663" y="4748213"/>
            <a:ext cx="889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B</a:t>
            </a:r>
          </a:p>
        </p:txBody>
      </p:sp>
      <p:sp>
        <p:nvSpPr>
          <p:cNvPr id="16406" name="Rectangle 27"/>
          <p:cNvSpPr>
            <a:spLocks noChangeArrowheads="1"/>
          </p:cNvSpPr>
          <p:nvPr/>
        </p:nvSpPr>
        <p:spPr bwMode="auto">
          <a:xfrm>
            <a:off x="7045325" y="4748213"/>
            <a:ext cx="101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C</a:t>
            </a:r>
          </a:p>
        </p:txBody>
      </p:sp>
      <p:sp>
        <p:nvSpPr>
          <p:cNvPr id="16407" name="Rectangle 28"/>
          <p:cNvSpPr>
            <a:spLocks noChangeArrowheads="1"/>
          </p:cNvSpPr>
          <p:nvPr/>
        </p:nvSpPr>
        <p:spPr bwMode="auto">
          <a:xfrm>
            <a:off x="7038975" y="3741738"/>
            <a:ext cx="889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B</a:t>
            </a:r>
          </a:p>
        </p:txBody>
      </p:sp>
      <p:sp>
        <p:nvSpPr>
          <p:cNvPr id="16408" name="Rectangle 29"/>
          <p:cNvSpPr>
            <a:spLocks noChangeArrowheads="1"/>
          </p:cNvSpPr>
          <p:nvPr/>
        </p:nvSpPr>
        <p:spPr bwMode="auto">
          <a:xfrm>
            <a:off x="7312025" y="4748213"/>
            <a:ext cx="889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B</a:t>
            </a:r>
          </a:p>
        </p:txBody>
      </p:sp>
      <p:sp>
        <p:nvSpPr>
          <p:cNvPr id="16409" name="Rectangle 30"/>
          <p:cNvSpPr>
            <a:spLocks noChangeArrowheads="1"/>
          </p:cNvSpPr>
          <p:nvPr/>
        </p:nvSpPr>
        <p:spPr bwMode="auto">
          <a:xfrm>
            <a:off x="6216650" y="4748213"/>
            <a:ext cx="101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C</a:t>
            </a:r>
          </a:p>
        </p:txBody>
      </p:sp>
      <p:sp>
        <p:nvSpPr>
          <p:cNvPr id="16410" name="Rectangle 31"/>
          <p:cNvSpPr>
            <a:spLocks noChangeArrowheads="1"/>
          </p:cNvSpPr>
          <p:nvPr/>
        </p:nvSpPr>
        <p:spPr bwMode="auto">
          <a:xfrm>
            <a:off x="6494463" y="4451350"/>
            <a:ext cx="889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B</a:t>
            </a:r>
          </a:p>
        </p:txBody>
      </p:sp>
      <p:sp>
        <p:nvSpPr>
          <p:cNvPr id="16411" name="Rectangle 32"/>
          <p:cNvSpPr>
            <a:spLocks noChangeArrowheads="1"/>
          </p:cNvSpPr>
          <p:nvPr/>
        </p:nvSpPr>
        <p:spPr bwMode="auto">
          <a:xfrm>
            <a:off x="6765925" y="4451350"/>
            <a:ext cx="101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C</a:t>
            </a:r>
          </a:p>
        </p:txBody>
      </p:sp>
      <p:sp>
        <p:nvSpPr>
          <p:cNvPr id="16412" name="Rectangle 33"/>
          <p:cNvSpPr>
            <a:spLocks noChangeArrowheads="1"/>
          </p:cNvSpPr>
          <p:nvPr/>
        </p:nvSpPr>
        <p:spPr bwMode="auto">
          <a:xfrm>
            <a:off x="6338888" y="5230813"/>
            <a:ext cx="889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B</a:t>
            </a:r>
          </a:p>
        </p:txBody>
      </p:sp>
      <p:sp>
        <p:nvSpPr>
          <p:cNvPr id="16413" name="Rectangle 34"/>
          <p:cNvSpPr>
            <a:spLocks noChangeArrowheads="1"/>
          </p:cNvSpPr>
          <p:nvPr/>
        </p:nvSpPr>
        <p:spPr bwMode="auto">
          <a:xfrm>
            <a:off x="6615113" y="5230813"/>
            <a:ext cx="101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C</a:t>
            </a:r>
          </a:p>
        </p:txBody>
      </p:sp>
      <p:sp>
        <p:nvSpPr>
          <p:cNvPr id="16414" name="Rectangle 35"/>
          <p:cNvSpPr>
            <a:spLocks noChangeArrowheads="1"/>
          </p:cNvSpPr>
          <p:nvPr/>
        </p:nvSpPr>
        <p:spPr bwMode="auto">
          <a:xfrm>
            <a:off x="6883400" y="5230813"/>
            <a:ext cx="889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B</a:t>
            </a:r>
          </a:p>
        </p:txBody>
      </p:sp>
    </p:spTree>
    <p:extLst>
      <p:ext uri="{BB962C8B-B14F-4D97-AF65-F5344CB8AC3E}">
        <p14:creationId xmlns:p14="http://schemas.microsoft.com/office/powerpoint/2010/main" val="40379702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1805</TotalTime>
  <Words>492</Words>
  <Application>Microsoft Office PowerPoint</Application>
  <PresentationFormat>On-screen Show (4:3)</PresentationFormat>
  <Paragraphs>123</Paragraphs>
  <Slides>21</Slides>
  <Notes>21</Notes>
  <HiddenSlides>1</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Introduction to Glioblastoma</vt:lpstr>
      <vt:lpstr>Systems Level Integration</vt:lpstr>
      <vt:lpstr>Glioma: A Deadly Brain Cancer</vt:lpstr>
      <vt:lpstr>Glioma Survival</vt:lpstr>
      <vt:lpstr>Neurophysiology</vt:lpstr>
      <vt:lpstr>Heterogeneity of Tumors</vt:lpstr>
      <vt:lpstr>Hallmarks of Cancer</vt:lpstr>
      <vt:lpstr>Parallel Pathways of Tumorigenesis</vt:lpstr>
      <vt:lpstr>PowerPoint Presentation</vt:lpstr>
      <vt:lpstr>Utility of Patient Stratification</vt:lpstr>
      <vt:lpstr>PowerPoint Presentation</vt:lpstr>
      <vt:lpstr>PowerPoint Presentation</vt:lpstr>
      <vt:lpstr>miRNAs in Cancer</vt:lpstr>
      <vt:lpstr>miRNAs are Dysregulated in Cancer</vt:lpstr>
      <vt:lpstr>Copy Number Variation</vt:lpstr>
      <vt:lpstr>Oncogene Amplification</vt:lpstr>
      <vt:lpstr>miRNAs are Trans-Acting Factors</vt:lpstr>
      <vt:lpstr>Gene Expression</vt:lpstr>
      <vt:lpstr>Stratification of Patients</vt:lpstr>
      <vt:lpstr>Utility of miRNAs in Cancer</vt:lpstr>
      <vt:lpstr>DNA Methylation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Plaisier</dc:creator>
  <cp:lastModifiedBy>Christopher Plaisier</cp:lastModifiedBy>
  <cp:revision>10</cp:revision>
  <dcterms:created xsi:type="dcterms:W3CDTF">2012-08-16T00:49:15Z</dcterms:created>
  <dcterms:modified xsi:type="dcterms:W3CDTF">2012-08-19T00:46:00Z</dcterms:modified>
</cp:coreProperties>
</file>